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23" r:id="rId2"/>
    <p:sldId id="256" r:id="rId3"/>
    <p:sldId id="259" r:id="rId4"/>
    <p:sldId id="257" r:id="rId5"/>
    <p:sldId id="258" r:id="rId6"/>
    <p:sldId id="260" r:id="rId7"/>
    <p:sldId id="262" r:id="rId8"/>
    <p:sldId id="273" r:id="rId9"/>
    <p:sldId id="272" r:id="rId10"/>
    <p:sldId id="271" r:id="rId11"/>
    <p:sldId id="270" r:id="rId12"/>
    <p:sldId id="269" r:id="rId13"/>
    <p:sldId id="268" r:id="rId14"/>
    <p:sldId id="267" r:id="rId15"/>
    <p:sldId id="266" r:id="rId16"/>
    <p:sldId id="265" r:id="rId17"/>
    <p:sldId id="264" r:id="rId18"/>
    <p:sldId id="263" r:id="rId19"/>
    <p:sldId id="288" r:id="rId20"/>
    <p:sldId id="287" r:id="rId21"/>
    <p:sldId id="286" r:id="rId22"/>
    <p:sldId id="285" r:id="rId23"/>
    <p:sldId id="284" r:id="rId24"/>
    <p:sldId id="283" r:id="rId25"/>
    <p:sldId id="282" r:id="rId26"/>
    <p:sldId id="281" r:id="rId27"/>
    <p:sldId id="280" r:id="rId28"/>
    <p:sldId id="279" r:id="rId29"/>
    <p:sldId id="278" r:id="rId30"/>
    <p:sldId id="261" r:id="rId31"/>
    <p:sldId id="321" r:id="rId32"/>
    <p:sldId id="277" r:id="rId33"/>
    <p:sldId id="276" r:id="rId34"/>
    <p:sldId id="275" r:id="rId35"/>
    <p:sldId id="320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3" r:id="rId50"/>
    <p:sldId id="302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BB6F"/>
    <a:srgbClr val="E9AA68"/>
    <a:srgbClr val="001848"/>
    <a:srgbClr val="0212A6"/>
    <a:srgbClr val="0214BA"/>
    <a:srgbClr val="0000FF"/>
    <a:srgbClr val="0215C6"/>
    <a:srgbClr val="021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0" autoAdjust="0"/>
    <p:restoredTop sz="91963" autoAdjust="0"/>
  </p:normalViewPr>
  <p:slideViewPr>
    <p:cSldViewPr>
      <p:cViewPr varScale="1">
        <p:scale>
          <a:sx n="93" d="100"/>
          <a:sy n="93" d="100"/>
        </p:scale>
        <p:origin x="13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B5E3-8858-435E-AD63-750CB366AA70}" type="datetimeFigureOut">
              <a:rPr lang="en-US" smtClean="0"/>
              <a:t>2/18/24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46FBA-036C-4CDB-A17C-8CA520159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7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46FBA-036C-4CDB-A17C-8CA5201595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8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4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0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1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4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7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2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9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3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5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8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F75A1-6EEA-4736-935A-0DD54D095F2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2D7B4-BC8B-4B7D-A3B4-BA889D83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80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5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6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6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11.xml"/><Relationship Id="rId18" Type="http://schemas.openxmlformats.org/officeDocument/2006/relationships/slide" Target="slide16.xml"/><Relationship Id="rId26" Type="http://schemas.openxmlformats.org/officeDocument/2006/relationships/slide" Target="slide24.xml"/><Relationship Id="rId39" Type="http://schemas.openxmlformats.org/officeDocument/2006/relationships/image" Target="../media/image13.jpeg"/><Relationship Id="rId21" Type="http://schemas.openxmlformats.org/officeDocument/2006/relationships/slide" Target="slide19.xml"/><Relationship Id="rId34" Type="http://schemas.openxmlformats.org/officeDocument/2006/relationships/slide" Target="slide34.xml"/><Relationship Id="rId42" Type="http://schemas.openxmlformats.org/officeDocument/2006/relationships/image" Target="../media/image15.emf"/><Relationship Id="rId47" Type="http://schemas.openxmlformats.org/officeDocument/2006/relationships/image" Target="../media/image7.png"/><Relationship Id="rId50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audio" Target="../media/media4.mp3"/><Relationship Id="rId16" Type="http://schemas.openxmlformats.org/officeDocument/2006/relationships/slide" Target="slide14.xml"/><Relationship Id="rId29" Type="http://schemas.openxmlformats.org/officeDocument/2006/relationships/slide" Target="slide27.xml"/><Relationship Id="rId11" Type="http://schemas.openxmlformats.org/officeDocument/2006/relationships/slide" Target="slide9.xml"/><Relationship Id="rId24" Type="http://schemas.openxmlformats.org/officeDocument/2006/relationships/slide" Target="slide22.xml"/><Relationship Id="rId32" Type="http://schemas.openxmlformats.org/officeDocument/2006/relationships/slide" Target="slide35.xml"/><Relationship Id="rId37" Type="http://schemas.openxmlformats.org/officeDocument/2006/relationships/slide" Target="slide31.xml"/><Relationship Id="rId40" Type="http://schemas.openxmlformats.org/officeDocument/2006/relationships/image" Target="../media/image14.png"/><Relationship Id="rId45" Type="http://schemas.openxmlformats.org/officeDocument/2006/relationships/oleObject" Target="file:///C:/Users/daniel%20digennaro/Downloads/Jeopardy%20scorekeepers%20log.xlsx!Sheet1!R31C6" TargetMode="External"/><Relationship Id="rId5" Type="http://schemas.openxmlformats.org/officeDocument/2006/relationships/slideLayout" Target="../slideLayouts/slideLayout2.xml"/><Relationship Id="rId15" Type="http://schemas.openxmlformats.org/officeDocument/2006/relationships/slide" Target="slide13.xml"/><Relationship Id="rId23" Type="http://schemas.openxmlformats.org/officeDocument/2006/relationships/slide" Target="slide21.xml"/><Relationship Id="rId28" Type="http://schemas.openxmlformats.org/officeDocument/2006/relationships/slide" Target="slide26.xml"/><Relationship Id="rId36" Type="http://schemas.openxmlformats.org/officeDocument/2006/relationships/slide" Target="slide33.xml"/><Relationship Id="rId49" Type="http://schemas.openxmlformats.org/officeDocument/2006/relationships/image" Target="../media/image9.png"/><Relationship Id="rId10" Type="http://schemas.openxmlformats.org/officeDocument/2006/relationships/slide" Target="slide8.xml"/><Relationship Id="rId19" Type="http://schemas.openxmlformats.org/officeDocument/2006/relationships/slide" Target="slide17.xml"/><Relationship Id="rId31" Type="http://schemas.openxmlformats.org/officeDocument/2006/relationships/slide" Target="slide60.xml"/><Relationship Id="rId44" Type="http://schemas.openxmlformats.org/officeDocument/2006/relationships/image" Target="../media/image16.emf"/><Relationship Id="rId4" Type="http://schemas.openxmlformats.org/officeDocument/2006/relationships/audio" Target="../media/media5.mp3"/><Relationship Id="rId9" Type="http://schemas.openxmlformats.org/officeDocument/2006/relationships/slide" Target="slide7.xml"/><Relationship Id="rId14" Type="http://schemas.openxmlformats.org/officeDocument/2006/relationships/slide" Target="slide12.xml"/><Relationship Id="rId22" Type="http://schemas.openxmlformats.org/officeDocument/2006/relationships/slide" Target="slide20.xml"/><Relationship Id="rId27" Type="http://schemas.openxmlformats.org/officeDocument/2006/relationships/slide" Target="slide25.xml"/><Relationship Id="rId30" Type="http://schemas.openxmlformats.org/officeDocument/2006/relationships/slide" Target="slide28.xml"/><Relationship Id="rId35" Type="http://schemas.openxmlformats.org/officeDocument/2006/relationships/slide" Target="slide32.xml"/><Relationship Id="rId43" Type="http://schemas.openxmlformats.org/officeDocument/2006/relationships/oleObject" Target="file:///C:/Users/daniel%20digennaro/Downloads/Jeopardy%20scorekeepers%20log.xlsx!Sheet1!R31C4" TargetMode="External"/><Relationship Id="rId48" Type="http://schemas.openxmlformats.org/officeDocument/2006/relationships/image" Target="../media/image8.png"/><Relationship Id="rId8" Type="http://schemas.openxmlformats.org/officeDocument/2006/relationships/slide" Target="slide6.xml"/><Relationship Id="rId51" Type="http://schemas.openxmlformats.org/officeDocument/2006/relationships/image" Target="../media/image11.png"/><Relationship Id="rId3" Type="http://schemas.microsoft.com/office/2007/relationships/media" Target="../media/media5.mp3"/><Relationship Id="rId12" Type="http://schemas.openxmlformats.org/officeDocument/2006/relationships/slide" Target="slide10.xml"/><Relationship Id="rId17" Type="http://schemas.openxmlformats.org/officeDocument/2006/relationships/slide" Target="slide15.xml"/><Relationship Id="rId25" Type="http://schemas.openxmlformats.org/officeDocument/2006/relationships/slide" Target="slide23.xml"/><Relationship Id="rId33" Type="http://schemas.openxmlformats.org/officeDocument/2006/relationships/image" Target="../media/image12.jpeg"/><Relationship Id="rId38" Type="http://schemas.openxmlformats.org/officeDocument/2006/relationships/slide" Target="slide30.xml"/><Relationship Id="rId46" Type="http://schemas.openxmlformats.org/officeDocument/2006/relationships/image" Target="../media/image17.emf"/><Relationship Id="rId20" Type="http://schemas.openxmlformats.org/officeDocument/2006/relationships/slide" Target="slide18.xml"/><Relationship Id="rId41" Type="http://schemas.openxmlformats.org/officeDocument/2006/relationships/oleObject" Target="file:///C:/Users/daniel%20digennaro/Downloads/Jeopardy%20scorekeepers%20log.xlsx!Sheet1!R31C2" TargetMode="External"/><Relationship Id="rId1" Type="http://schemas.microsoft.com/office/2007/relationships/media" Target="../media/media4.mp3"/><Relationship Id="rId6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1848"/>
            </a:gs>
            <a:gs pos="52000">
              <a:schemeClr val="accent1">
                <a:lumMod val="97000"/>
                <a:lumOff val="3000"/>
              </a:schemeClr>
            </a:gs>
            <a:gs pos="100000">
              <a:srgbClr val="00206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1435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Jeopardy! intro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7.0909" end="7554.152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3600" y="152400"/>
            <a:ext cx="304800" cy="304800"/>
          </a:xfrm>
          <a:prstGeom prst="rect">
            <a:avLst/>
          </a:prstGeom>
        </p:spPr>
      </p:pic>
      <p:pic>
        <p:nvPicPr>
          <p:cNvPr id="5" name="Jeopardy - 2008 - finished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5060.9944"/>
                  <p14:fade out="5250"/>
                </p14:media>
              </p:ext>
            </p:extLst>
          </p:nvPr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3581400" y="195695"/>
            <a:ext cx="218209" cy="2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9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00"/>
    </mc:Choice>
    <mc:Fallback xmlns=""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066800" y="1524000"/>
            <a:ext cx="701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Narrow" panose="020B0606020202030204" pitchFamily="34" charset="0"/>
              </a:rPr>
              <a:t>These notes equal 1 beat when they are in groups of four.</a:t>
            </a:r>
          </a:p>
        </p:txBody>
      </p:sp>
    </p:spTree>
    <p:extLst>
      <p:ext uri="{BB962C8B-B14F-4D97-AF65-F5344CB8AC3E}">
        <p14:creationId xmlns:p14="http://schemas.microsoft.com/office/powerpoint/2010/main" val="200431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905000" y="1524000"/>
            <a:ext cx="5181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This symbol means soft. Don’t be loud around a sleeping baby!</a:t>
            </a:r>
          </a:p>
        </p:txBody>
      </p:sp>
    </p:spTree>
    <p:extLst>
      <p:ext uri="{BB962C8B-B14F-4D97-AF65-F5344CB8AC3E}">
        <p14:creationId xmlns:p14="http://schemas.microsoft.com/office/powerpoint/2010/main" val="204928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762000" y="1447800"/>
            <a:ext cx="731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This symbol does not mean cheese but it is close. Instead, its name is Latin for hold.</a:t>
            </a:r>
          </a:p>
        </p:txBody>
      </p:sp>
    </p:spTree>
    <p:extLst>
      <p:ext uri="{BB962C8B-B14F-4D97-AF65-F5344CB8AC3E}">
        <p14:creationId xmlns:p14="http://schemas.microsoft.com/office/powerpoint/2010/main" val="384647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905000" y="1524000"/>
            <a:ext cx="5562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This symbol tells players and singers where G is on the staff.</a:t>
            </a:r>
          </a:p>
        </p:txBody>
      </p:sp>
    </p:spTree>
    <p:extLst>
      <p:ext uri="{BB962C8B-B14F-4D97-AF65-F5344CB8AC3E}">
        <p14:creationId xmlns:p14="http://schemas.microsoft.com/office/powerpoint/2010/main" val="227922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676400" y="1524000"/>
            <a:ext cx="640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These symbols look like slurs, but actually tie two like notes together.</a:t>
            </a:r>
          </a:p>
        </p:txBody>
      </p:sp>
    </p:spTree>
    <p:extLst>
      <p:ext uri="{BB962C8B-B14F-4D97-AF65-F5344CB8AC3E}">
        <p14:creationId xmlns:p14="http://schemas.microsoft.com/office/powerpoint/2010/main" val="3598311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143000" y="15240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Narrow" panose="020B0606020202030204" pitchFamily="34" charset="0"/>
              </a:rPr>
              <a:t>These symbols mean to play louder but for only the one note they are above or below.</a:t>
            </a:r>
          </a:p>
        </p:txBody>
      </p:sp>
    </p:spTree>
    <p:extLst>
      <p:ext uri="{BB962C8B-B14F-4D97-AF65-F5344CB8AC3E}">
        <p14:creationId xmlns:p14="http://schemas.microsoft.com/office/powerpoint/2010/main" val="3439074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371600" y="1752600"/>
            <a:ext cx="601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Narrow" panose="020B0606020202030204" pitchFamily="34" charset="0"/>
              </a:rPr>
              <a:t>These symbols tell the player or singer to play again. Usually only what is between them.</a:t>
            </a:r>
          </a:p>
        </p:txBody>
      </p:sp>
    </p:spTree>
    <p:extLst>
      <p:ext uri="{BB962C8B-B14F-4D97-AF65-F5344CB8AC3E}">
        <p14:creationId xmlns:p14="http://schemas.microsoft.com/office/powerpoint/2010/main" val="2039288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524000" y="1600200"/>
            <a:ext cx="632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These brackets usually come at the end of phrases or sections.</a:t>
            </a:r>
          </a:p>
        </p:txBody>
      </p:sp>
    </p:spTree>
    <p:extLst>
      <p:ext uri="{BB962C8B-B14F-4D97-AF65-F5344CB8AC3E}">
        <p14:creationId xmlns:p14="http://schemas.microsoft.com/office/powerpoint/2010/main" val="2243863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447800" y="1752600"/>
            <a:ext cx="655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These symbols indicate the end of sections or songs.</a:t>
            </a:r>
          </a:p>
        </p:txBody>
      </p:sp>
    </p:spTree>
    <p:extLst>
      <p:ext uri="{BB962C8B-B14F-4D97-AF65-F5344CB8AC3E}">
        <p14:creationId xmlns:p14="http://schemas.microsoft.com/office/powerpoint/2010/main" val="135511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828800" y="1981200"/>
            <a:ext cx="586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Narrow" panose="020B0606020202030204" pitchFamily="34" charset="0"/>
              </a:rPr>
              <a:t>“D.C. al Fine” is usually used for which form of song.</a:t>
            </a:r>
          </a:p>
        </p:txBody>
      </p:sp>
    </p:spTree>
    <p:extLst>
      <p:ext uri="{BB962C8B-B14F-4D97-AF65-F5344CB8AC3E}">
        <p14:creationId xmlns:p14="http://schemas.microsoft.com/office/powerpoint/2010/main" val="319225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5000">
        <p14:vortex dir="r"/>
      </p:transition>
    </mc:Choice>
    <mc:Fallback xmlns="">
      <p:transition spd="slow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447800" y="13716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rial Narrow" panose="020B0606020202030204" pitchFamily="34" charset="0"/>
              </a:rPr>
              <a:t>In “D.S. al Coda,” The “S” stands for this Latin word.</a:t>
            </a:r>
          </a:p>
        </p:txBody>
      </p:sp>
    </p:spTree>
    <p:extLst>
      <p:ext uri="{BB962C8B-B14F-4D97-AF65-F5344CB8AC3E}">
        <p14:creationId xmlns:p14="http://schemas.microsoft.com/office/powerpoint/2010/main" val="106609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286000" y="1828800"/>
            <a:ext cx="472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Narrow" panose="020B0606020202030204" pitchFamily="34" charset="0"/>
              </a:rPr>
              <a:t>This Latin word means “Loud.”</a:t>
            </a:r>
          </a:p>
        </p:txBody>
      </p:sp>
    </p:spTree>
    <p:extLst>
      <p:ext uri="{BB962C8B-B14F-4D97-AF65-F5344CB8AC3E}">
        <p14:creationId xmlns:p14="http://schemas.microsoft.com/office/powerpoint/2010/main" val="26314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001456" y="1219200"/>
            <a:ext cx="5715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rial Narrow" panose="020B0606020202030204" pitchFamily="34" charset="0"/>
              </a:rPr>
              <a:t>This symbol means to gradually get louder.</a:t>
            </a:r>
          </a:p>
        </p:txBody>
      </p:sp>
    </p:spTree>
    <p:extLst>
      <p:ext uri="{BB962C8B-B14F-4D97-AF65-F5344CB8AC3E}">
        <p14:creationId xmlns:p14="http://schemas.microsoft.com/office/powerpoint/2010/main" val="1927184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133600" y="167640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Narrow" panose="020B0606020202030204" pitchFamily="34" charset="0"/>
              </a:rPr>
              <a:t>This is the Latin word for “medium.”</a:t>
            </a:r>
          </a:p>
        </p:txBody>
      </p:sp>
    </p:spTree>
    <p:extLst>
      <p:ext uri="{BB962C8B-B14F-4D97-AF65-F5344CB8AC3E}">
        <p14:creationId xmlns:p14="http://schemas.microsoft.com/office/powerpoint/2010/main" val="3723530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676400" y="1981200"/>
            <a:ext cx="624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This symbol means “extra loud” or “very loud.”</a:t>
            </a:r>
          </a:p>
        </p:txBody>
      </p:sp>
    </p:spTree>
    <p:extLst>
      <p:ext uri="{BB962C8B-B14F-4D97-AF65-F5344CB8AC3E}">
        <p14:creationId xmlns:p14="http://schemas.microsoft.com/office/powerpoint/2010/main" val="3921175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447800" y="1219200"/>
            <a:ext cx="6629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When putting dynamics from softest to loudest, which symbol comes first: Mf or MP</a:t>
            </a:r>
          </a:p>
        </p:txBody>
      </p:sp>
    </p:spTree>
    <p:extLst>
      <p:ext uri="{BB962C8B-B14F-4D97-AF65-F5344CB8AC3E}">
        <p14:creationId xmlns:p14="http://schemas.microsoft.com/office/powerpoint/2010/main" val="3846878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676400" y="21336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rial Narrow" panose="020B0606020202030204" pitchFamily="34" charset="0"/>
              </a:rPr>
              <a:t>This has 5 lines and four spaces.</a:t>
            </a:r>
          </a:p>
        </p:txBody>
      </p:sp>
    </p:spTree>
    <p:extLst>
      <p:ext uri="{BB962C8B-B14F-4D97-AF65-F5344CB8AC3E}">
        <p14:creationId xmlns:p14="http://schemas.microsoft.com/office/powerpoint/2010/main" val="35120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51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457200" y="1219200"/>
            <a:ext cx="86105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This symbol on the staff tells the performer how many beats to play per measure and what gets the beat.</a:t>
            </a:r>
          </a:p>
        </p:txBody>
      </p:sp>
    </p:spTree>
    <p:extLst>
      <p:ext uri="{BB962C8B-B14F-4D97-AF65-F5344CB8AC3E}">
        <p14:creationId xmlns:p14="http://schemas.microsoft.com/office/powerpoint/2010/main" val="1605477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914400" y="1508567"/>
            <a:ext cx="670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Narrow" panose="020B0606020202030204" pitchFamily="34" charset="0"/>
              </a:rPr>
              <a:t>These lines tell the performers when one measure ends and another begins.</a:t>
            </a:r>
          </a:p>
        </p:txBody>
      </p:sp>
    </p:spTree>
    <p:extLst>
      <p:ext uri="{BB962C8B-B14F-4D97-AF65-F5344CB8AC3E}">
        <p14:creationId xmlns:p14="http://schemas.microsoft.com/office/powerpoint/2010/main" val="289248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81000"/>
            <a:ext cx="9144000" cy="6096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199" y="140277"/>
            <a:ext cx="2286001" cy="100272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 Narrow" pitchFamily="34" charset="0"/>
              </a:rPr>
              <a:t>“Da rules of da game:”</a:t>
            </a:r>
            <a:endParaRPr lang="en-US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14400" y="990600"/>
            <a:ext cx="5216237" cy="25344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>
                <a:solidFill>
                  <a:schemeClr val="bg1"/>
                </a:solidFill>
                <a:latin typeface="Arial Narrow" pitchFamily="34" charset="0"/>
              </a:rPr>
              <a:t>1. All teams work in order.</a:t>
            </a:r>
          </a:p>
          <a:p>
            <a:pPr lvl="0"/>
            <a:r>
              <a:rPr lang="en-US" sz="2400" dirty="0">
                <a:solidFill>
                  <a:schemeClr val="bg1"/>
                </a:solidFill>
                <a:latin typeface="Arial Narrow" pitchFamily="34" charset="0"/>
              </a:rPr>
              <a:t>2. When a team gives an incorrect answer, the other teams may “steal” the points by answering correctly without penalty for an incorrect answer.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00400" y="3120818"/>
            <a:ext cx="5562600" cy="32194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3. Daily doubles have a limit of 5000 points.</a:t>
            </a:r>
          </a:p>
          <a:p>
            <a:pPr lvl="0"/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4. Only the point person may answer a question they chose. HOWEVER, they may seek help from their group.</a:t>
            </a:r>
          </a:p>
          <a:p>
            <a:pPr lvl="0"/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5. Highest score at the end wins.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FDBC2E-4760-DBF8-FB12-4027C1533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1542"/>
              </p:ext>
            </p:extLst>
          </p:nvPr>
        </p:nvGraphicFramePr>
        <p:xfrm>
          <a:off x="76199" y="1600200"/>
          <a:ext cx="1181100" cy="29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870558821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4925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6000">
        <p:blinds dir="vert"/>
      </p:transition>
    </mc:Choice>
    <mc:Fallback xmlns="">
      <p:transition spd="slow" advClick="0" advTm="16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914400" y="990600"/>
            <a:ext cx="7696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rial Narrow" panose="020B0606020202030204" pitchFamily="34" charset="0"/>
              </a:rPr>
              <a:t>We always count in this direction on the staff but don’t let talking dogs tell you .</a:t>
            </a:r>
          </a:p>
        </p:txBody>
      </p:sp>
    </p:spTree>
    <p:extLst>
      <p:ext uri="{BB962C8B-B14F-4D97-AF65-F5344CB8AC3E}">
        <p14:creationId xmlns:p14="http://schemas.microsoft.com/office/powerpoint/2010/main" val="3251259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81000" y="1143000"/>
            <a:ext cx="8610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Narrow" panose="020B0606020202030204" pitchFamily="34" charset="0"/>
              </a:rPr>
              <a:t>This number in the time signature tells the performer how many beats per measure there are.</a:t>
            </a:r>
          </a:p>
        </p:txBody>
      </p:sp>
    </p:spTree>
    <p:extLst>
      <p:ext uri="{BB962C8B-B14F-4D97-AF65-F5344CB8AC3E}">
        <p14:creationId xmlns:p14="http://schemas.microsoft.com/office/powerpoint/2010/main" val="3397202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762000" y="1981199"/>
            <a:ext cx="800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Narrow" panose="020B0606020202030204" pitchFamily="34" charset="0"/>
              </a:rPr>
              <a:t>The bottom number in the time signature tells the performer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41634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-76200" y="1768997"/>
            <a:ext cx="9372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Narrow" panose="020B0606020202030204" pitchFamily="34" charset="0"/>
              </a:rPr>
              <a:t>This time signature has a letter and not numbers, but everyone knows that!</a:t>
            </a:r>
          </a:p>
        </p:txBody>
      </p:sp>
    </p:spTree>
    <p:extLst>
      <p:ext uri="{BB962C8B-B14F-4D97-AF65-F5344CB8AC3E}">
        <p14:creationId xmlns:p14="http://schemas.microsoft.com/office/powerpoint/2010/main" val="3382044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495300" y="1752600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Narrow" panose="020B0606020202030204" pitchFamily="34" charset="0"/>
              </a:rPr>
              <a:t>The top number in the time signature for a march is usually  one of these two numbers.</a:t>
            </a:r>
          </a:p>
        </p:txBody>
      </p:sp>
    </p:spTree>
    <p:extLst>
      <p:ext uri="{BB962C8B-B14F-4D97-AF65-F5344CB8AC3E}">
        <p14:creationId xmlns:p14="http://schemas.microsoft.com/office/powerpoint/2010/main" val="3711200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143000" y="1371600"/>
            <a:ext cx="716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Narrow" panose="020B0606020202030204" pitchFamily="34" charset="0"/>
              </a:rPr>
              <a:t>You get these when the first measure does not equal what is in the time signature.  You can check at the end.</a:t>
            </a:r>
          </a:p>
        </p:txBody>
      </p:sp>
    </p:spTree>
    <p:extLst>
      <p:ext uri="{BB962C8B-B14F-4D97-AF65-F5344CB8AC3E}">
        <p14:creationId xmlns:p14="http://schemas.microsoft.com/office/powerpoint/2010/main" val="1167894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 Bank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28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295400" y="2286000"/>
            <a:ext cx="632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Narrow" panose="020B0606020202030204" pitchFamily="34" charset="0"/>
              </a:rPr>
              <a:t>Quarter Note</a:t>
            </a:r>
          </a:p>
        </p:txBody>
      </p:sp>
    </p:spTree>
    <p:extLst>
      <p:ext uri="{BB962C8B-B14F-4D97-AF65-F5344CB8AC3E}">
        <p14:creationId xmlns:p14="http://schemas.microsoft.com/office/powerpoint/2010/main" val="3828699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238500" y="24384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Narrow" panose="020B0606020202030204" pitchFamily="34" charset="0"/>
              </a:rPr>
              <a:t>Rests</a:t>
            </a:r>
          </a:p>
        </p:txBody>
      </p:sp>
    </p:spTree>
    <p:extLst>
      <p:ext uri="{BB962C8B-B14F-4D97-AF65-F5344CB8AC3E}">
        <p14:creationId xmlns:p14="http://schemas.microsoft.com/office/powerpoint/2010/main" val="1628348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600200" y="2209800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Narrow" panose="020B0606020202030204" pitchFamily="34" charset="0"/>
              </a:rPr>
              <a:t>Whole Note</a:t>
            </a:r>
          </a:p>
        </p:txBody>
      </p:sp>
    </p:spTree>
    <p:extLst>
      <p:ext uri="{BB962C8B-B14F-4D97-AF65-F5344CB8AC3E}">
        <p14:creationId xmlns:p14="http://schemas.microsoft.com/office/powerpoint/2010/main" val="422691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oard Fil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7" y="6182032"/>
            <a:ext cx="609600" cy="609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4" y="18201"/>
            <a:ext cx="9154894" cy="514962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650380" y="1062238"/>
            <a:ext cx="10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BB6F"/>
                </a:solidFill>
                <a:latin typeface="Arial Narrow" panose="020B0606020202030204" pitchFamily="34" charset="0"/>
              </a:rPr>
              <a:t>Rhythm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71685" y="100816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0BB6F"/>
                </a:solidFill>
                <a:latin typeface="Arial Narrow" panose="020B0606020202030204" pitchFamily="34" charset="0"/>
              </a:rPr>
              <a:t>Musical Symbols</a:t>
            </a:r>
            <a:endParaRPr lang="en-US" sz="2400" b="1" dirty="0">
              <a:solidFill>
                <a:srgbClr val="F0BB6F"/>
              </a:solidFill>
              <a:latin typeface="Arial Narrow" panose="020B0606020202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64629" y="1091003"/>
            <a:ext cx="998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0BB6F"/>
                </a:solidFill>
                <a:latin typeface="Arial Narrow" panose="020B0606020202030204" pitchFamily="34" charset="0"/>
              </a:rPr>
              <a:t>Navigation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95018" y="106022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0BB6F"/>
                </a:solidFill>
                <a:latin typeface="Arial Narrow" panose="020B0606020202030204" pitchFamily="34" charset="0"/>
              </a:rPr>
              <a:t>Dynamics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30033" y="1044837"/>
            <a:ext cx="105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BB6F"/>
                </a:solidFill>
                <a:latin typeface="Arial Narrow" panose="020B0606020202030204" pitchFamily="34" charset="0"/>
              </a:rPr>
              <a:t>The Staff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48721" y="992772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0BB6F"/>
                </a:solidFill>
                <a:latin typeface="Arial Narrow" panose="020B0606020202030204" pitchFamily="34" charset="0"/>
              </a:rPr>
              <a:t>Time Signatures</a:t>
            </a:r>
          </a:p>
        </p:txBody>
      </p:sp>
      <p:pic>
        <p:nvPicPr>
          <p:cNvPr id="98" name="Picture 9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355BBD5-BA3A-C849-85ED-99C598548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54" y="1634654"/>
            <a:ext cx="913930" cy="478316"/>
          </a:xfrm>
          <a:prstGeom prst="rect">
            <a:avLst/>
          </a:prstGeom>
        </p:spPr>
      </p:pic>
      <p:pic>
        <p:nvPicPr>
          <p:cNvPr id="99" name="Picture 98" descr="A close up of a sign&#10;&#10;Description automatically generated">
            <a:extLst>
              <a:ext uri="{FF2B5EF4-FFF2-40B4-BE49-F238E27FC236}">
                <a16:creationId xmlns:a16="http://schemas.microsoft.com/office/drawing/2014/main" id="{FA6277F2-3D50-D540-BA64-00B6C0F05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89" y="2192758"/>
            <a:ext cx="893652" cy="517160"/>
          </a:xfrm>
          <a:prstGeom prst="rect">
            <a:avLst/>
          </a:prstGeom>
        </p:spPr>
      </p:pic>
      <p:pic>
        <p:nvPicPr>
          <p:cNvPr id="100" name="Picture 9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B0E6AA76-683E-0547-9293-4B2C6A23C4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58" y="2769864"/>
            <a:ext cx="896112" cy="518584"/>
          </a:xfrm>
          <a:prstGeom prst="rect">
            <a:avLst/>
          </a:prstGeom>
        </p:spPr>
      </p:pic>
      <p:pic>
        <p:nvPicPr>
          <p:cNvPr id="102" name="Picture 101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BF4484C-2EEF-1E4F-B094-BB4AB7F0C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22" y="3355553"/>
            <a:ext cx="896112" cy="518583"/>
          </a:xfrm>
          <a:prstGeom prst="rect">
            <a:avLst/>
          </a:prstGeom>
        </p:spPr>
      </p:pic>
      <p:pic>
        <p:nvPicPr>
          <p:cNvPr id="103" name="Picture 10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225BC7EC-CE50-2341-890F-A608F00FEE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41" y="3935362"/>
            <a:ext cx="896112" cy="518583"/>
          </a:xfrm>
          <a:prstGeom prst="rect">
            <a:avLst/>
          </a:prstGeom>
        </p:spPr>
      </p:pic>
      <p:pic>
        <p:nvPicPr>
          <p:cNvPr id="105" name="Picture 10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CA4EC1AB-5010-B745-B852-380300096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46" y="1631442"/>
            <a:ext cx="854111" cy="494277"/>
          </a:xfrm>
          <a:prstGeom prst="rect">
            <a:avLst/>
          </a:prstGeom>
        </p:spPr>
      </p:pic>
      <p:pic>
        <p:nvPicPr>
          <p:cNvPr id="107" name="Picture 106" descr="A close up of a sign&#10;&#10;Description automatically generated">
            <a:extLst>
              <a:ext uri="{FF2B5EF4-FFF2-40B4-BE49-F238E27FC236}">
                <a16:creationId xmlns:a16="http://schemas.microsoft.com/office/drawing/2014/main" id="{6EF41C5F-C512-074D-98B8-0EE53793D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6" y="2205076"/>
            <a:ext cx="896112" cy="518584"/>
          </a:xfrm>
          <a:prstGeom prst="rect">
            <a:avLst/>
          </a:prstGeom>
        </p:spPr>
      </p:pic>
      <p:pic>
        <p:nvPicPr>
          <p:cNvPr id="109" name="Picture 10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DC8F2D3C-1195-3A40-A964-8FE22E4922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86" y="2768056"/>
            <a:ext cx="896112" cy="518583"/>
          </a:xfrm>
          <a:prstGeom prst="rect">
            <a:avLst/>
          </a:prstGeom>
        </p:spPr>
      </p:pic>
      <p:pic>
        <p:nvPicPr>
          <p:cNvPr id="110" name="Picture 10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04680224-379A-4C40-B8A1-6BB6718EA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07" y="3350924"/>
            <a:ext cx="896112" cy="518583"/>
          </a:xfrm>
          <a:prstGeom prst="rect">
            <a:avLst/>
          </a:prstGeom>
        </p:spPr>
      </p:pic>
      <p:pic>
        <p:nvPicPr>
          <p:cNvPr id="112" name="Picture 111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02D889D-D33D-8742-AD8B-239C0016D4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76" y="3934904"/>
            <a:ext cx="896112" cy="518583"/>
          </a:xfrm>
          <a:prstGeom prst="rect">
            <a:avLst/>
          </a:prstGeom>
        </p:spPr>
      </p:pic>
      <p:pic>
        <p:nvPicPr>
          <p:cNvPr id="114" name="Picture 11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A988154-9A8B-784C-8797-C373567CF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29" y="1634654"/>
            <a:ext cx="844619" cy="488784"/>
          </a:xfrm>
          <a:prstGeom prst="rect">
            <a:avLst/>
          </a:prstGeom>
        </p:spPr>
      </p:pic>
      <p:pic>
        <p:nvPicPr>
          <p:cNvPr id="116" name="Picture 115" descr="A close up of a sign&#10;&#10;Description automatically generated">
            <a:extLst>
              <a:ext uri="{FF2B5EF4-FFF2-40B4-BE49-F238E27FC236}">
                <a16:creationId xmlns:a16="http://schemas.microsoft.com/office/drawing/2014/main" id="{98501245-CFE9-B845-872E-8D5DE6076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36" y="2191031"/>
            <a:ext cx="896112" cy="518584"/>
          </a:xfrm>
          <a:prstGeom prst="rect">
            <a:avLst/>
          </a:prstGeom>
        </p:spPr>
      </p:pic>
      <p:pic>
        <p:nvPicPr>
          <p:cNvPr id="118" name="Picture 11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0ECD776-FD91-6F48-8FDB-B42E9B039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01" y="2756237"/>
            <a:ext cx="896112" cy="518583"/>
          </a:xfrm>
          <a:prstGeom prst="rect">
            <a:avLst/>
          </a:prstGeom>
        </p:spPr>
      </p:pic>
      <p:pic>
        <p:nvPicPr>
          <p:cNvPr id="119" name="Picture 11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ABD1A90-0774-844B-A0B0-E3A37B29E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91" y="3350923"/>
            <a:ext cx="896112" cy="518584"/>
          </a:xfrm>
          <a:prstGeom prst="rect">
            <a:avLst/>
          </a:prstGeom>
        </p:spPr>
      </p:pic>
      <p:pic>
        <p:nvPicPr>
          <p:cNvPr id="120" name="Picture 11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E6053FDF-F5C0-684B-B192-7E587E24E2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61" y="3923889"/>
            <a:ext cx="896112" cy="518583"/>
          </a:xfrm>
          <a:prstGeom prst="rect">
            <a:avLst/>
          </a:prstGeom>
        </p:spPr>
      </p:pic>
      <p:pic>
        <p:nvPicPr>
          <p:cNvPr id="121" name="Picture 120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76D9C10-C676-FE49-A53C-58EA76138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84" y="1654823"/>
            <a:ext cx="823635" cy="476640"/>
          </a:xfrm>
          <a:prstGeom prst="rect">
            <a:avLst/>
          </a:prstGeom>
        </p:spPr>
      </p:pic>
      <p:pic>
        <p:nvPicPr>
          <p:cNvPr id="122" name="Picture 121" descr="A close up of a sign&#10;&#10;Description automatically generated">
            <a:extLst>
              <a:ext uri="{FF2B5EF4-FFF2-40B4-BE49-F238E27FC236}">
                <a16:creationId xmlns:a16="http://schemas.microsoft.com/office/drawing/2014/main" id="{25A8FCD9-CB8E-3448-8D13-746B2BF7B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92" y="2183249"/>
            <a:ext cx="896112" cy="518584"/>
          </a:xfrm>
          <a:prstGeom prst="rect">
            <a:avLst/>
          </a:prstGeom>
        </p:spPr>
      </p:pic>
      <p:pic>
        <p:nvPicPr>
          <p:cNvPr id="123" name="Picture 12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65808550-59C8-9540-A2D1-3AB62A2CC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92" y="2773221"/>
            <a:ext cx="896112" cy="518583"/>
          </a:xfrm>
          <a:prstGeom prst="rect">
            <a:avLst/>
          </a:prstGeom>
        </p:spPr>
      </p:pic>
      <p:pic>
        <p:nvPicPr>
          <p:cNvPr id="124" name="Picture 12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D75131C-D54A-634A-B01D-0CA7838D1E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4" y="3348947"/>
            <a:ext cx="896112" cy="518583"/>
          </a:xfrm>
          <a:prstGeom prst="rect">
            <a:avLst/>
          </a:prstGeom>
        </p:spPr>
      </p:pic>
      <p:pic>
        <p:nvPicPr>
          <p:cNvPr id="125" name="Picture 12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587A3BA9-74EB-FA41-A061-964206AEDE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12" y="3923889"/>
            <a:ext cx="896112" cy="518584"/>
          </a:xfrm>
          <a:prstGeom prst="rect">
            <a:avLst/>
          </a:prstGeom>
        </p:spPr>
      </p:pic>
      <p:pic>
        <p:nvPicPr>
          <p:cNvPr id="126" name="Picture 125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41E62568-8EF5-4F4A-B7D6-CE78CF3339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84" y="1647974"/>
            <a:ext cx="823635" cy="476641"/>
          </a:xfrm>
          <a:prstGeom prst="rect">
            <a:avLst/>
          </a:prstGeom>
        </p:spPr>
      </p:pic>
      <p:pic>
        <p:nvPicPr>
          <p:cNvPr id="127" name="Picture 126" descr="A close up of a sign&#10;&#10;Description automatically generated">
            <a:extLst>
              <a:ext uri="{FF2B5EF4-FFF2-40B4-BE49-F238E27FC236}">
                <a16:creationId xmlns:a16="http://schemas.microsoft.com/office/drawing/2014/main" id="{10298C8A-7215-1B4F-B6F6-2F3DF7226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32" y="2186060"/>
            <a:ext cx="896112" cy="518583"/>
          </a:xfrm>
          <a:prstGeom prst="rect">
            <a:avLst/>
          </a:prstGeom>
        </p:spPr>
      </p:pic>
      <p:pic>
        <p:nvPicPr>
          <p:cNvPr id="128" name="Picture 12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77AF499E-FD93-3046-AC08-3E1B57B667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72" y="2756236"/>
            <a:ext cx="896112" cy="518583"/>
          </a:xfrm>
          <a:prstGeom prst="rect">
            <a:avLst/>
          </a:prstGeom>
        </p:spPr>
      </p:pic>
      <p:pic>
        <p:nvPicPr>
          <p:cNvPr id="129" name="Picture 12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60FDF494-64D4-734D-ADDD-48FB0DF9A9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27" y="3343962"/>
            <a:ext cx="896112" cy="518583"/>
          </a:xfrm>
          <a:prstGeom prst="rect">
            <a:avLst/>
          </a:prstGeom>
        </p:spPr>
      </p:pic>
      <p:pic>
        <p:nvPicPr>
          <p:cNvPr id="130" name="Picture 12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651212FE-1790-1740-8DCE-7CD7A66814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27" y="3927767"/>
            <a:ext cx="896112" cy="518583"/>
          </a:xfrm>
          <a:prstGeom prst="rect">
            <a:avLst/>
          </a:prstGeom>
        </p:spPr>
      </p:pic>
      <p:pic>
        <p:nvPicPr>
          <p:cNvPr id="131" name="Picture 130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C74A0C2E-7459-1547-ABEC-E03014BC4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60" y="1647974"/>
            <a:ext cx="826530" cy="478316"/>
          </a:xfrm>
          <a:prstGeom prst="rect">
            <a:avLst/>
          </a:prstGeom>
        </p:spPr>
      </p:pic>
      <p:pic>
        <p:nvPicPr>
          <p:cNvPr id="132" name="Picture 131" descr="A close up of a sign&#10;&#10;Description automatically generated">
            <a:extLst>
              <a:ext uri="{FF2B5EF4-FFF2-40B4-BE49-F238E27FC236}">
                <a16:creationId xmlns:a16="http://schemas.microsoft.com/office/drawing/2014/main" id="{5BA84B22-D1DA-DD47-BF38-D9595884F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68" y="2191031"/>
            <a:ext cx="896112" cy="518584"/>
          </a:xfrm>
          <a:prstGeom prst="rect">
            <a:avLst/>
          </a:prstGeom>
        </p:spPr>
      </p:pic>
      <p:pic>
        <p:nvPicPr>
          <p:cNvPr id="133" name="Picture 13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04DF31F-4864-8946-8602-41C1AB515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86" y="2766789"/>
            <a:ext cx="896112" cy="518583"/>
          </a:xfrm>
          <a:prstGeom prst="rect">
            <a:avLst/>
          </a:prstGeom>
        </p:spPr>
      </p:pic>
      <p:pic>
        <p:nvPicPr>
          <p:cNvPr id="134" name="Picture 13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FC70E27-8C16-4543-AEA3-030BB79FD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96" y="3345133"/>
            <a:ext cx="896112" cy="518583"/>
          </a:xfrm>
          <a:prstGeom prst="rect">
            <a:avLst/>
          </a:prstGeom>
        </p:spPr>
      </p:pic>
      <p:pic>
        <p:nvPicPr>
          <p:cNvPr id="135" name="Picture 13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CD519830-6A19-5941-8DC2-2992E0733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77" y="3931106"/>
            <a:ext cx="896112" cy="5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500"/>
    </mc:Choice>
    <mc:Fallback xmlns="">
      <p:transition spd="slow" advClick="0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7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524000" y="2271486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Narrow" panose="020B0606020202030204" pitchFamily="34" charset="0"/>
              </a:rPr>
              <a:t>Three Beats.</a:t>
            </a:r>
          </a:p>
        </p:txBody>
      </p:sp>
    </p:spTree>
    <p:extLst>
      <p:ext uri="{BB962C8B-B14F-4D97-AF65-F5344CB8AC3E}">
        <p14:creationId xmlns:p14="http://schemas.microsoft.com/office/powerpoint/2010/main" val="2219227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762000" y="2057400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Arial Narrow" panose="020B0606020202030204" pitchFamily="34" charset="0"/>
              </a:rPr>
              <a:t>Sixteenth Notes</a:t>
            </a:r>
          </a:p>
        </p:txBody>
      </p:sp>
    </p:spTree>
    <p:extLst>
      <p:ext uri="{BB962C8B-B14F-4D97-AF65-F5344CB8AC3E}">
        <p14:creationId xmlns:p14="http://schemas.microsoft.com/office/powerpoint/2010/main" val="1898450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905000" y="2286000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P for Piano</a:t>
            </a:r>
          </a:p>
        </p:txBody>
      </p:sp>
    </p:spTree>
    <p:extLst>
      <p:ext uri="{BB962C8B-B14F-4D97-AF65-F5344CB8AC3E}">
        <p14:creationId xmlns:p14="http://schemas.microsoft.com/office/powerpoint/2010/main" val="3358235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438400" y="25146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Narrow" panose="020B0606020202030204" pitchFamily="34" charset="0"/>
              </a:rPr>
              <a:t>Fermata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375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685800" y="2362199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rial Narrow" panose="020B0606020202030204" pitchFamily="34" charset="0"/>
              </a:rPr>
              <a:t>G Clef or Treble Clef</a:t>
            </a:r>
          </a:p>
        </p:txBody>
      </p:sp>
    </p:spTree>
    <p:extLst>
      <p:ext uri="{BB962C8B-B14F-4D97-AF65-F5344CB8AC3E}">
        <p14:creationId xmlns:p14="http://schemas.microsoft.com/office/powerpoint/2010/main" val="1694154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581400" y="23622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Narrow" panose="020B0606020202030204" pitchFamily="34" charset="0"/>
              </a:rPr>
              <a:t>Tie</a:t>
            </a:r>
          </a:p>
        </p:txBody>
      </p:sp>
    </p:spTree>
    <p:extLst>
      <p:ext uri="{BB962C8B-B14F-4D97-AF65-F5344CB8AC3E}">
        <p14:creationId xmlns:p14="http://schemas.microsoft.com/office/powerpoint/2010/main" val="2763328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590800" y="2362200"/>
            <a:ext cx="342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rial Narrow" panose="020B0606020202030204" pitchFamily="34" charset="0"/>
              </a:rPr>
              <a:t>Accent</a:t>
            </a:r>
          </a:p>
        </p:txBody>
      </p:sp>
    </p:spTree>
    <p:extLst>
      <p:ext uri="{BB962C8B-B14F-4D97-AF65-F5344CB8AC3E}">
        <p14:creationId xmlns:p14="http://schemas.microsoft.com/office/powerpoint/2010/main" val="1364686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057400" y="2667000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Narrow" panose="020B0606020202030204" pitchFamily="34" charset="0"/>
              </a:rPr>
              <a:t>Repeat Signs</a:t>
            </a:r>
          </a:p>
        </p:txBody>
      </p:sp>
    </p:spTree>
    <p:extLst>
      <p:ext uri="{BB962C8B-B14F-4D97-AF65-F5344CB8AC3E}">
        <p14:creationId xmlns:p14="http://schemas.microsoft.com/office/powerpoint/2010/main" val="2326847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103699" y="2286000"/>
            <a:ext cx="5410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Narrow" panose="020B0606020202030204" pitchFamily="34" charset="0"/>
              </a:rPr>
              <a:t>First and Second Endings.</a:t>
            </a:r>
          </a:p>
        </p:txBody>
      </p:sp>
    </p:spTree>
    <p:extLst>
      <p:ext uri="{BB962C8B-B14F-4D97-AF65-F5344CB8AC3E}">
        <p14:creationId xmlns:p14="http://schemas.microsoft.com/office/powerpoint/2010/main" val="3965819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828800" y="2133600"/>
            <a:ext cx="594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rial Narrow" panose="020B0606020202030204" pitchFamily="34" charset="0"/>
              </a:rPr>
              <a:t>A-B-A or </a:t>
            </a:r>
          </a:p>
          <a:p>
            <a:pPr algn="ctr"/>
            <a:r>
              <a:rPr lang="en-US" sz="8000" dirty="0">
                <a:latin typeface="Arial Narrow" panose="020B0606020202030204" pitchFamily="34" charset="0"/>
              </a:rPr>
              <a:t>A-A-B-A</a:t>
            </a:r>
          </a:p>
        </p:txBody>
      </p:sp>
    </p:spTree>
    <p:extLst>
      <p:ext uri="{BB962C8B-B14F-4D97-AF65-F5344CB8AC3E}">
        <p14:creationId xmlns:p14="http://schemas.microsoft.com/office/powerpoint/2010/main" val="95610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4" y="18201"/>
            <a:ext cx="9154894" cy="5149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8503" y="101212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0BB6F"/>
                </a:solidFill>
                <a:latin typeface="Arial Narrow" panose="020B0606020202030204" pitchFamily="34" charset="0"/>
              </a:rPr>
              <a:t>Musical Symbols</a:t>
            </a:r>
            <a:endParaRPr lang="en-US" sz="2400" b="1" dirty="0">
              <a:solidFill>
                <a:srgbClr val="F0BB6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6826" y="1091320"/>
            <a:ext cx="998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0BB6F"/>
                </a:solidFill>
                <a:latin typeface="Arial Narrow" panose="020B0606020202030204" pitchFamily="34" charset="0"/>
              </a:rPr>
              <a:t>Navigation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5018" y="106022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0BB6F"/>
                </a:solidFill>
                <a:latin typeface="Arial Narrow" panose="020B0606020202030204" pitchFamily="34" charset="0"/>
              </a:rPr>
              <a:t>Dynamics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0033" y="1044837"/>
            <a:ext cx="105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BB6F"/>
                </a:solidFill>
                <a:latin typeface="Arial Narrow" panose="020B0606020202030204" pitchFamily="34" charset="0"/>
              </a:rPr>
              <a:t>The Staff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46258" y="969905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0BB6F"/>
                </a:solidFill>
                <a:latin typeface="Arial Narrow" panose="020B0606020202030204" pitchFamily="34" charset="0"/>
              </a:rPr>
              <a:t>Time Signatures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50380" y="1062238"/>
            <a:ext cx="10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BB6F"/>
                </a:solidFill>
                <a:latin typeface="Arial Narrow" panose="020B0606020202030204" pitchFamily="34" charset="0"/>
              </a:rPr>
              <a:t>Rhythm</a:t>
            </a:r>
          </a:p>
        </p:txBody>
      </p:sp>
      <p:pic>
        <p:nvPicPr>
          <p:cNvPr id="11" name="Daily Doub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00364" y="5200821"/>
            <a:ext cx="487363" cy="487363"/>
          </a:xfrm>
          <a:prstGeom prst="rect">
            <a:avLst/>
          </a:prstGeom>
        </p:spPr>
      </p:pic>
      <p:pic>
        <p:nvPicPr>
          <p:cNvPr id="13" name="Daily Doub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00365" y="5669898"/>
            <a:ext cx="487363" cy="487363"/>
          </a:xfrm>
          <a:prstGeom prst="rect">
            <a:avLst/>
          </a:prstGeom>
        </p:spPr>
      </p:pic>
      <p:pic>
        <p:nvPicPr>
          <p:cNvPr id="20" name="Round End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58200" y="6363710"/>
            <a:ext cx="487363" cy="487363"/>
          </a:xfrm>
          <a:prstGeom prst="rect">
            <a:avLst/>
          </a:prstGeom>
        </p:spPr>
      </p:pic>
      <p:sp>
        <p:nvSpPr>
          <p:cNvPr id="2" name="Rectangle 1">
            <a:hlinkClick r:id="rId8" action="ppaction://hlinksldjump"/>
          </p:cNvPr>
          <p:cNvSpPr/>
          <p:nvPr/>
        </p:nvSpPr>
        <p:spPr>
          <a:xfrm>
            <a:off x="1626567" y="164327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hlinkClick r:id="rId9" action="ppaction://hlinksldjump"/>
          </p:cNvPr>
          <p:cNvSpPr/>
          <p:nvPr/>
        </p:nvSpPr>
        <p:spPr>
          <a:xfrm>
            <a:off x="1641732" y="220509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hlinkClick r:id="rId10" action="ppaction://hlinksldjump"/>
          </p:cNvPr>
          <p:cNvSpPr/>
          <p:nvPr/>
        </p:nvSpPr>
        <p:spPr>
          <a:xfrm>
            <a:off x="1643633" y="2782550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11" action="ppaction://hlinksldjump"/>
          </p:cNvPr>
          <p:cNvSpPr/>
          <p:nvPr/>
        </p:nvSpPr>
        <p:spPr>
          <a:xfrm>
            <a:off x="1637177" y="334896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hlinkClick r:id="rId12" action="ppaction://hlinksldjump"/>
          </p:cNvPr>
          <p:cNvSpPr/>
          <p:nvPr/>
        </p:nvSpPr>
        <p:spPr>
          <a:xfrm>
            <a:off x="1637177" y="394007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hlinkClick r:id="rId13" action="ppaction://hlinksldjump"/>
          </p:cNvPr>
          <p:cNvSpPr/>
          <p:nvPr/>
        </p:nvSpPr>
        <p:spPr>
          <a:xfrm>
            <a:off x="2623780" y="164327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14" action="ppaction://hlinksldjump"/>
          </p:cNvPr>
          <p:cNvSpPr/>
          <p:nvPr/>
        </p:nvSpPr>
        <p:spPr>
          <a:xfrm>
            <a:off x="2613535" y="2191031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hlinkClick r:id="rId15" action="ppaction://hlinksldjump"/>
          </p:cNvPr>
          <p:cNvSpPr/>
          <p:nvPr/>
        </p:nvSpPr>
        <p:spPr>
          <a:xfrm>
            <a:off x="2630346" y="2759852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hlinkClick r:id="rId16" action="ppaction://hlinksldjump"/>
          </p:cNvPr>
          <p:cNvSpPr/>
          <p:nvPr/>
        </p:nvSpPr>
        <p:spPr>
          <a:xfrm>
            <a:off x="2617979" y="335555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hlinkClick r:id="rId17" action="ppaction://hlinksldjump"/>
          </p:cNvPr>
          <p:cNvSpPr/>
          <p:nvPr/>
        </p:nvSpPr>
        <p:spPr>
          <a:xfrm>
            <a:off x="2624620" y="3928845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hlinkClick r:id="rId18" action="ppaction://hlinksldjump"/>
          </p:cNvPr>
          <p:cNvSpPr/>
          <p:nvPr/>
        </p:nvSpPr>
        <p:spPr>
          <a:xfrm>
            <a:off x="3618097" y="1624526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hlinkClick r:id="rId19" action="ppaction://hlinksldjump"/>
          </p:cNvPr>
          <p:cNvSpPr/>
          <p:nvPr/>
        </p:nvSpPr>
        <p:spPr>
          <a:xfrm>
            <a:off x="3600539" y="2197492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hlinkClick r:id="rId20" action="ppaction://hlinksldjump"/>
          </p:cNvPr>
          <p:cNvSpPr/>
          <p:nvPr/>
        </p:nvSpPr>
        <p:spPr>
          <a:xfrm>
            <a:off x="3609160" y="2768777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hlinkClick r:id="rId21" action="ppaction://hlinksldjump"/>
          </p:cNvPr>
          <p:cNvSpPr/>
          <p:nvPr/>
        </p:nvSpPr>
        <p:spPr>
          <a:xfrm>
            <a:off x="3616127" y="3348441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hlinkClick r:id="rId22" action="ppaction://hlinksldjump"/>
          </p:cNvPr>
          <p:cNvSpPr/>
          <p:nvPr/>
        </p:nvSpPr>
        <p:spPr>
          <a:xfrm>
            <a:off x="3626173" y="3944022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hlinkClick r:id="rId23" action="ppaction://hlinksldjump"/>
          </p:cNvPr>
          <p:cNvSpPr/>
          <p:nvPr/>
        </p:nvSpPr>
        <p:spPr>
          <a:xfrm>
            <a:off x="4607805" y="1637910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hlinkClick r:id="rId24" action="ppaction://hlinksldjump"/>
          </p:cNvPr>
          <p:cNvSpPr/>
          <p:nvPr/>
        </p:nvSpPr>
        <p:spPr>
          <a:xfrm>
            <a:off x="4622849" y="2195915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hlinkClick r:id="rId25" action="ppaction://hlinksldjump"/>
          </p:cNvPr>
          <p:cNvSpPr/>
          <p:nvPr/>
        </p:nvSpPr>
        <p:spPr>
          <a:xfrm>
            <a:off x="4616103" y="2777587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26" action="ppaction://hlinksldjump"/>
          </p:cNvPr>
          <p:cNvSpPr/>
          <p:nvPr/>
        </p:nvSpPr>
        <p:spPr>
          <a:xfrm>
            <a:off x="4596226" y="334777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hlinkClick r:id="rId27" action="ppaction://hlinksldjump"/>
          </p:cNvPr>
          <p:cNvSpPr/>
          <p:nvPr/>
        </p:nvSpPr>
        <p:spPr>
          <a:xfrm>
            <a:off x="4596226" y="3929445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hlinkClick r:id="rId28" action="ppaction://hlinksldjump"/>
          </p:cNvPr>
          <p:cNvSpPr/>
          <p:nvPr/>
        </p:nvSpPr>
        <p:spPr>
          <a:xfrm>
            <a:off x="5600167" y="164327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hlinkClick r:id="rId29" action="ppaction://hlinksldjump"/>
          </p:cNvPr>
          <p:cNvSpPr/>
          <p:nvPr/>
        </p:nvSpPr>
        <p:spPr>
          <a:xfrm>
            <a:off x="5609853" y="220509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hlinkClick r:id="rId30" action="ppaction://hlinksldjump"/>
          </p:cNvPr>
          <p:cNvSpPr/>
          <p:nvPr/>
        </p:nvSpPr>
        <p:spPr>
          <a:xfrm>
            <a:off x="5588331" y="2771492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hlinkClick r:id="rId31" action="ppaction://hlinksldjump"/>
          </p:cNvPr>
          <p:cNvSpPr/>
          <p:nvPr/>
        </p:nvSpPr>
        <p:spPr>
          <a:xfrm>
            <a:off x="5590570" y="3359854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hlinkClick r:id="rId32" action="ppaction://hlinksldjump"/>
          </p:cNvPr>
          <p:cNvSpPr/>
          <p:nvPr/>
        </p:nvSpPr>
        <p:spPr>
          <a:xfrm>
            <a:off x="6579824" y="3953133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88" y="3348963"/>
            <a:ext cx="803136" cy="483628"/>
          </a:xfrm>
          <a:prstGeom prst="rect">
            <a:avLst/>
          </a:prstGeom>
        </p:spPr>
      </p:pic>
      <p:sp>
        <p:nvSpPr>
          <p:cNvPr id="69" name="Rectangle 68">
            <a:hlinkClick r:id="rId34" action="ppaction://hlinksldjump"/>
          </p:cNvPr>
          <p:cNvSpPr/>
          <p:nvPr/>
        </p:nvSpPr>
        <p:spPr>
          <a:xfrm>
            <a:off x="6586905" y="3369081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hlinkClick r:id="rId35" action="ppaction://hlinksldjump"/>
          </p:cNvPr>
          <p:cNvSpPr/>
          <p:nvPr/>
        </p:nvSpPr>
        <p:spPr>
          <a:xfrm>
            <a:off x="6580036" y="2204234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hlinkClick r:id="rId36" action="ppaction://hlinksldjump"/>
          </p:cNvPr>
          <p:cNvSpPr/>
          <p:nvPr/>
        </p:nvSpPr>
        <p:spPr>
          <a:xfrm>
            <a:off x="6585155" y="2802812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hlinkClick r:id="rId37" action="ppaction://hlinksldjump"/>
          </p:cNvPr>
          <p:cNvSpPr/>
          <p:nvPr/>
        </p:nvSpPr>
        <p:spPr>
          <a:xfrm>
            <a:off x="6594067" y="1654872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hlinkClick r:id="rId38" action="ppaction://hlinksldjump"/>
          </p:cNvPr>
          <p:cNvSpPr/>
          <p:nvPr/>
        </p:nvSpPr>
        <p:spPr>
          <a:xfrm>
            <a:off x="5609880" y="3948216"/>
            <a:ext cx="913930" cy="478316"/>
          </a:xfrm>
          <a:prstGeom prst="rect">
            <a:avLst/>
          </a:prstGeom>
          <a:solidFill>
            <a:srgbClr val="021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41" y="3981007"/>
            <a:ext cx="719553" cy="437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38296" r="8276" b="11481"/>
          <a:stretch/>
        </p:blipFill>
        <p:spPr>
          <a:xfrm>
            <a:off x="1681553" y="4811828"/>
            <a:ext cx="5867187" cy="2035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97546" y="5528094"/>
            <a:ext cx="10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reestyle Script" panose="030804020302050B0404" pitchFamily="66" charset="0"/>
              </a:rPr>
              <a:t>Team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62025" y="5592824"/>
            <a:ext cx="10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istina" panose="03060402040406080204" pitchFamily="66" charset="0"/>
              </a:rPr>
              <a:t>Team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45296" y="5615562"/>
            <a:ext cx="97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ge Italic" panose="03070502040507070304" pitchFamily="66" charset="0"/>
              </a:rPr>
              <a:t>Team 3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420266"/>
              </p:ext>
            </p:extLst>
          </p:nvPr>
        </p:nvGraphicFramePr>
        <p:xfrm>
          <a:off x="2197546" y="4971632"/>
          <a:ext cx="1007793" cy="243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1" imgW="1193800" imgH="304800" progId="Excel.Sheet.12">
                  <p:link updateAutomatic="1"/>
                </p:oleObj>
              </mc:Choice>
              <mc:Fallback>
                <p:oleObj name="Worksheet" r:id="rId41" imgW="1193800" imgH="30480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2197546" y="4971632"/>
                        <a:ext cx="1007793" cy="243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919239"/>
              </p:ext>
            </p:extLst>
          </p:nvPr>
        </p:nvGraphicFramePr>
        <p:xfrm>
          <a:off x="4114799" y="5004231"/>
          <a:ext cx="971239" cy="236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3" imgW="1193800" imgH="304800" progId="Excel.Sheet.12">
                  <p:link updateAutomatic="1"/>
                </p:oleObj>
              </mc:Choice>
              <mc:Fallback>
                <p:oleObj name="Worksheet" r:id="rId43" imgW="1193800" imgH="30480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114799" y="5004231"/>
                        <a:ext cx="971239" cy="23656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520562"/>
              </p:ext>
            </p:extLst>
          </p:nvPr>
        </p:nvGraphicFramePr>
        <p:xfrm>
          <a:off x="6020684" y="5004233"/>
          <a:ext cx="1024641" cy="273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5" imgW="1193800" imgH="304800" progId="Excel.Sheet.12">
                  <p:link updateAutomatic="1"/>
                </p:oleObj>
              </mc:Choice>
              <mc:Fallback>
                <p:oleObj name="Worksheet" r:id="rId45" imgW="1193800" imgH="30480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6020684" y="5004233"/>
                        <a:ext cx="1024641" cy="273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D4D0FB0E-DDE6-6C47-80EA-361879AEB1F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54" y="1634654"/>
            <a:ext cx="913930" cy="478316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F890107B-1557-964B-88D5-3FAD2C7CA26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89" y="2192758"/>
            <a:ext cx="893652" cy="517160"/>
          </a:xfrm>
          <a:prstGeom prst="rect">
            <a:avLst/>
          </a:prstGeom>
        </p:spPr>
      </p:pic>
      <p:pic>
        <p:nvPicPr>
          <p:cNvPr id="34" name="Picture 3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27EB2E12-3595-5449-BA74-2162CC5F075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58" y="2769864"/>
            <a:ext cx="896112" cy="518584"/>
          </a:xfrm>
          <a:prstGeom prst="rect">
            <a:avLst/>
          </a:prstGeom>
        </p:spPr>
      </p:pic>
      <p:pic>
        <p:nvPicPr>
          <p:cNvPr id="36" name="Picture 35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3AE72AC-E70D-8849-A36D-18299966FAA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22" y="3355553"/>
            <a:ext cx="896112" cy="518583"/>
          </a:xfrm>
          <a:prstGeom prst="rect">
            <a:avLst/>
          </a:prstGeom>
        </p:spPr>
      </p:pic>
      <p:pic>
        <p:nvPicPr>
          <p:cNvPr id="38" name="Picture 3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DEA9E86-5BD6-E148-948D-8912F723792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41" y="3935362"/>
            <a:ext cx="896112" cy="518583"/>
          </a:xfrm>
          <a:prstGeom prst="rect">
            <a:avLst/>
          </a:prstGeom>
        </p:spPr>
      </p:pic>
      <p:pic>
        <p:nvPicPr>
          <p:cNvPr id="40" name="Picture 3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778EC316-DC04-C744-80F9-81453013B87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46" y="1631442"/>
            <a:ext cx="854111" cy="494277"/>
          </a:xfrm>
          <a:prstGeom prst="rect">
            <a:avLst/>
          </a:prstGeom>
        </p:spPr>
      </p:pic>
      <p:pic>
        <p:nvPicPr>
          <p:cNvPr id="42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EC773D28-5A56-B04C-915E-8F7C903AC94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26" y="2205076"/>
            <a:ext cx="896112" cy="518584"/>
          </a:xfrm>
          <a:prstGeom prst="rect">
            <a:avLst/>
          </a:prstGeom>
        </p:spPr>
      </p:pic>
      <p:pic>
        <p:nvPicPr>
          <p:cNvPr id="44" name="Picture 4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74CE8F05-6C83-B144-A157-CD0186A8668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86" y="2768056"/>
            <a:ext cx="896112" cy="518583"/>
          </a:xfrm>
          <a:prstGeom prst="rect">
            <a:avLst/>
          </a:prstGeom>
        </p:spPr>
      </p:pic>
      <p:pic>
        <p:nvPicPr>
          <p:cNvPr id="75" name="Picture 7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5929B04B-8DBF-E941-8610-37766898FE0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07" y="3350924"/>
            <a:ext cx="896112" cy="518583"/>
          </a:xfrm>
          <a:prstGeom prst="rect">
            <a:avLst/>
          </a:prstGeom>
        </p:spPr>
      </p:pic>
      <p:pic>
        <p:nvPicPr>
          <p:cNvPr id="77" name="Picture 7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705AD877-DA30-5F4C-858C-599A5CA85FF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76" y="3934904"/>
            <a:ext cx="896112" cy="518583"/>
          </a:xfrm>
          <a:prstGeom prst="rect">
            <a:avLst/>
          </a:prstGeom>
        </p:spPr>
      </p:pic>
      <p:pic>
        <p:nvPicPr>
          <p:cNvPr id="79" name="Picture 7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291F2785-6F36-2940-A446-CCF0C7C0B8A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29" y="1634654"/>
            <a:ext cx="844619" cy="488784"/>
          </a:xfrm>
          <a:prstGeom prst="rect">
            <a:avLst/>
          </a:prstGeom>
        </p:spPr>
      </p:pic>
      <p:pic>
        <p:nvPicPr>
          <p:cNvPr id="81" name="Picture 80" descr="A close up of a sign&#10;&#10;Description automatically generated">
            <a:extLst>
              <a:ext uri="{FF2B5EF4-FFF2-40B4-BE49-F238E27FC236}">
                <a16:creationId xmlns:a16="http://schemas.microsoft.com/office/drawing/2014/main" id="{73332294-77CC-B448-92AC-D62F8E8B65F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36" y="2191031"/>
            <a:ext cx="896112" cy="518584"/>
          </a:xfrm>
          <a:prstGeom prst="rect">
            <a:avLst/>
          </a:prstGeom>
        </p:spPr>
      </p:pic>
      <p:pic>
        <p:nvPicPr>
          <p:cNvPr id="123" name="Picture 12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D6BBBF15-02F2-1540-9DC2-5DD7167FB46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01" y="2756237"/>
            <a:ext cx="896112" cy="518583"/>
          </a:xfrm>
          <a:prstGeom prst="rect">
            <a:avLst/>
          </a:prstGeom>
        </p:spPr>
      </p:pic>
      <p:pic>
        <p:nvPicPr>
          <p:cNvPr id="125" name="Picture 12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E6EB35EA-DFA6-824F-A2A6-5ECE3B150BC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91" y="3350923"/>
            <a:ext cx="896112" cy="518584"/>
          </a:xfrm>
          <a:prstGeom prst="rect">
            <a:avLst/>
          </a:prstGeom>
        </p:spPr>
      </p:pic>
      <p:pic>
        <p:nvPicPr>
          <p:cNvPr id="127" name="Picture 12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EE07709C-15BB-3C4F-B995-9BC3FD0F91B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61" y="3923889"/>
            <a:ext cx="896112" cy="518583"/>
          </a:xfrm>
          <a:prstGeom prst="rect">
            <a:avLst/>
          </a:prstGeom>
        </p:spPr>
      </p:pic>
      <p:pic>
        <p:nvPicPr>
          <p:cNvPr id="131" name="Picture 130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0AAB618-D15D-6D4E-840F-7D3A737E7D4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84" y="1654823"/>
            <a:ext cx="823635" cy="476640"/>
          </a:xfrm>
          <a:prstGeom prst="rect">
            <a:avLst/>
          </a:prstGeom>
        </p:spPr>
      </p:pic>
      <p:pic>
        <p:nvPicPr>
          <p:cNvPr id="133" name="Picture 132" descr="A close up of a sign&#10;&#10;Description automatically generated">
            <a:extLst>
              <a:ext uri="{FF2B5EF4-FFF2-40B4-BE49-F238E27FC236}">
                <a16:creationId xmlns:a16="http://schemas.microsoft.com/office/drawing/2014/main" id="{DA9A0EB9-3FA6-4742-83A2-879EFB24337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92" y="2183249"/>
            <a:ext cx="896112" cy="518584"/>
          </a:xfrm>
          <a:prstGeom prst="rect">
            <a:avLst/>
          </a:prstGeom>
        </p:spPr>
      </p:pic>
      <p:pic>
        <p:nvPicPr>
          <p:cNvPr id="135" name="Picture 13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538B3EBF-40D3-9144-9BA2-32B3BB4AF48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92" y="2773221"/>
            <a:ext cx="896112" cy="518583"/>
          </a:xfrm>
          <a:prstGeom prst="rect">
            <a:avLst/>
          </a:prstGeom>
        </p:spPr>
      </p:pic>
      <p:pic>
        <p:nvPicPr>
          <p:cNvPr id="137" name="Picture 13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6C286BA7-E8D3-D146-8BCA-5650C780F0B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4" y="3348947"/>
            <a:ext cx="896112" cy="518583"/>
          </a:xfrm>
          <a:prstGeom prst="rect">
            <a:avLst/>
          </a:prstGeom>
        </p:spPr>
      </p:pic>
      <p:pic>
        <p:nvPicPr>
          <p:cNvPr id="139" name="Picture 13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09A8524-3BE7-CD47-A45C-7A91D30ACF2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12" y="3923889"/>
            <a:ext cx="896112" cy="518584"/>
          </a:xfrm>
          <a:prstGeom prst="rect">
            <a:avLst/>
          </a:prstGeom>
        </p:spPr>
      </p:pic>
      <p:pic>
        <p:nvPicPr>
          <p:cNvPr id="141" name="Picture 140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17CE5BE1-E380-3040-A25A-75F3C70AF82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84" y="1647974"/>
            <a:ext cx="823635" cy="476641"/>
          </a:xfrm>
          <a:prstGeom prst="rect">
            <a:avLst/>
          </a:prstGeom>
        </p:spPr>
      </p:pic>
      <p:pic>
        <p:nvPicPr>
          <p:cNvPr id="143" name="Picture 142" descr="A close up of a sign&#10;&#10;Description automatically generated">
            <a:extLst>
              <a:ext uri="{FF2B5EF4-FFF2-40B4-BE49-F238E27FC236}">
                <a16:creationId xmlns:a16="http://schemas.microsoft.com/office/drawing/2014/main" id="{6D5781B8-AC2D-0246-86B0-38449A04D61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32" y="2186060"/>
            <a:ext cx="896112" cy="518583"/>
          </a:xfrm>
          <a:prstGeom prst="rect">
            <a:avLst/>
          </a:prstGeom>
        </p:spPr>
      </p:pic>
      <p:pic>
        <p:nvPicPr>
          <p:cNvPr id="145" name="Picture 14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C64B9C9-6ECE-5C43-824C-771CCDF1F4A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72" y="2756236"/>
            <a:ext cx="896112" cy="518583"/>
          </a:xfrm>
          <a:prstGeom prst="rect">
            <a:avLst/>
          </a:prstGeom>
        </p:spPr>
      </p:pic>
      <p:pic>
        <p:nvPicPr>
          <p:cNvPr id="147" name="Picture 14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5746F5BE-57A3-3045-A783-65C01F05730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27" y="3343962"/>
            <a:ext cx="896112" cy="518583"/>
          </a:xfrm>
          <a:prstGeom prst="rect">
            <a:avLst/>
          </a:prstGeom>
        </p:spPr>
      </p:pic>
      <p:pic>
        <p:nvPicPr>
          <p:cNvPr id="149" name="Picture 14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BEF5E73-929D-B849-A5D6-65922524245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27" y="3927767"/>
            <a:ext cx="896112" cy="518583"/>
          </a:xfrm>
          <a:prstGeom prst="rect">
            <a:avLst/>
          </a:prstGeom>
        </p:spPr>
      </p:pic>
      <p:pic>
        <p:nvPicPr>
          <p:cNvPr id="151" name="Picture 150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E5053D49-0CCC-204B-8E05-40BEAB746E7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60" y="1647974"/>
            <a:ext cx="826530" cy="478316"/>
          </a:xfrm>
          <a:prstGeom prst="rect">
            <a:avLst/>
          </a:prstGeom>
        </p:spPr>
      </p:pic>
      <p:pic>
        <p:nvPicPr>
          <p:cNvPr id="153" name="Picture 152" descr="A close up of a sign&#10;&#10;Description automatically generated">
            <a:extLst>
              <a:ext uri="{FF2B5EF4-FFF2-40B4-BE49-F238E27FC236}">
                <a16:creationId xmlns:a16="http://schemas.microsoft.com/office/drawing/2014/main" id="{F29F5AD4-40AC-A244-A944-004FCD75925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68" y="2191031"/>
            <a:ext cx="896112" cy="518584"/>
          </a:xfrm>
          <a:prstGeom prst="rect">
            <a:avLst/>
          </a:prstGeom>
        </p:spPr>
      </p:pic>
      <p:pic>
        <p:nvPicPr>
          <p:cNvPr id="155" name="Picture 15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46CEC62-017B-8F43-AA78-7BE37DF63DE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86" y="2766789"/>
            <a:ext cx="896112" cy="518583"/>
          </a:xfrm>
          <a:prstGeom prst="rect">
            <a:avLst/>
          </a:prstGeom>
        </p:spPr>
      </p:pic>
      <p:pic>
        <p:nvPicPr>
          <p:cNvPr id="157" name="Picture 15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C2A14BC-4012-DD40-9435-E901BD48A81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96" y="3345133"/>
            <a:ext cx="896112" cy="518583"/>
          </a:xfrm>
          <a:prstGeom prst="rect">
            <a:avLst/>
          </a:prstGeom>
        </p:spPr>
      </p:pic>
      <p:pic>
        <p:nvPicPr>
          <p:cNvPr id="159" name="Picture 15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2C43AC73-DC98-1C42-B735-C2A898784E2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27" y="3869507"/>
            <a:ext cx="896112" cy="5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7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29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1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3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1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"/>
                  </p:tgtEl>
                </p:cond>
              </p:nextCondLst>
            </p:seq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"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168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" fill="hold">
                      <p:stCondLst>
                        <p:cond delay="0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174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" fill="hold">
                      <p:stCondLst>
                        <p:cond delay="0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1" dur="295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0"/>
                            </p:stCondLst>
                            <p:childTnLst>
                              <p:par>
                                <p:cTn id="1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394030" y="2286000"/>
            <a:ext cx="457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Narrow" panose="020B0606020202030204" pitchFamily="34" charset="0"/>
              </a:rPr>
              <a:t>Double Bars</a:t>
            </a:r>
          </a:p>
        </p:txBody>
      </p:sp>
    </p:spTree>
    <p:extLst>
      <p:ext uri="{BB962C8B-B14F-4D97-AF65-F5344CB8AC3E}">
        <p14:creationId xmlns:p14="http://schemas.microsoft.com/office/powerpoint/2010/main" val="1128804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819400" y="2438399"/>
            <a:ext cx="327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Segno</a:t>
            </a:r>
          </a:p>
        </p:txBody>
      </p:sp>
    </p:spTree>
    <p:extLst>
      <p:ext uri="{BB962C8B-B14F-4D97-AF65-F5344CB8AC3E}">
        <p14:creationId xmlns:p14="http://schemas.microsoft.com/office/powerpoint/2010/main" val="3723030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048000" y="2422967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Forte’</a:t>
            </a:r>
          </a:p>
        </p:txBody>
      </p:sp>
    </p:spTree>
    <p:extLst>
      <p:ext uri="{BB962C8B-B14F-4D97-AF65-F5344CB8AC3E}">
        <p14:creationId xmlns:p14="http://schemas.microsoft.com/office/powerpoint/2010/main" val="2045759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057400" y="2743200"/>
            <a:ext cx="464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Crescendo</a:t>
            </a:r>
          </a:p>
        </p:txBody>
      </p:sp>
    </p:spTree>
    <p:extLst>
      <p:ext uri="{BB962C8B-B14F-4D97-AF65-F5344CB8AC3E}">
        <p14:creationId xmlns:p14="http://schemas.microsoft.com/office/powerpoint/2010/main" val="4137934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971800" y="2514600"/>
            <a:ext cx="30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Mezzo</a:t>
            </a:r>
          </a:p>
        </p:txBody>
      </p:sp>
    </p:spTree>
    <p:extLst>
      <p:ext uri="{BB962C8B-B14F-4D97-AF65-F5344CB8AC3E}">
        <p14:creationId xmlns:p14="http://schemas.microsoft.com/office/powerpoint/2010/main" val="992932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886200" y="26670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FF</a:t>
            </a:r>
          </a:p>
        </p:txBody>
      </p:sp>
    </p:spTree>
    <p:extLst>
      <p:ext uri="{BB962C8B-B14F-4D97-AF65-F5344CB8AC3E}">
        <p14:creationId xmlns:p14="http://schemas.microsoft.com/office/powerpoint/2010/main" val="3066682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581400" y="2667000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MP</a:t>
            </a:r>
          </a:p>
        </p:txBody>
      </p:sp>
    </p:spTree>
    <p:extLst>
      <p:ext uri="{BB962C8B-B14F-4D97-AF65-F5344CB8AC3E}">
        <p14:creationId xmlns:p14="http://schemas.microsoft.com/office/powerpoint/2010/main" val="38253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667000" y="2590800"/>
            <a:ext cx="464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Arial Narrow" panose="020B0606020202030204" pitchFamily="34" charset="0"/>
              </a:rPr>
              <a:t>The Staff.</a:t>
            </a:r>
          </a:p>
        </p:txBody>
      </p:sp>
    </p:spTree>
    <p:extLst>
      <p:ext uri="{BB962C8B-B14F-4D97-AF65-F5344CB8AC3E}">
        <p14:creationId xmlns:p14="http://schemas.microsoft.com/office/powerpoint/2010/main" val="1892671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209800" y="24384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Ascending</a:t>
            </a:r>
          </a:p>
        </p:txBody>
      </p:sp>
    </p:spTree>
    <p:extLst>
      <p:ext uri="{BB962C8B-B14F-4D97-AF65-F5344CB8AC3E}">
        <p14:creationId xmlns:p14="http://schemas.microsoft.com/office/powerpoint/2010/main" val="1035587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524000" y="2819399"/>
            <a:ext cx="586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Time Signature</a:t>
            </a:r>
          </a:p>
        </p:txBody>
      </p:sp>
    </p:spTree>
    <p:extLst>
      <p:ext uri="{BB962C8B-B14F-4D97-AF65-F5344CB8AC3E}">
        <p14:creationId xmlns:p14="http://schemas.microsoft.com/office/powerpoint/2010/main" val="28380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371600" y="1143000"/>
            <a:ext cx="6629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Arial Narrow" panose="020B0606020202030204" pitchFamily="34" charset="0"/>
              </a:rPr>
              <a:t>These notes are equal to one beat.</a:t>
            </a:r>
          </a:p>
        </p:txBody>
      </p:sp>
    </p:spTree>
    <p:extLst>
      <p:ext uri="{BB962C8B-B14F-4D97-AF65-F5344CB8AC3E}">
        <p14:creationId xmlns:p14="http://schemas.microsoft.com/office/powerpoint/2010/main" val="1256809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2514600" y="2514600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Bar Lines</a:t>
            </a:r>
          </a:p>
        </p:txBody>
      </p:sp>
    </p:spTree>
    <p:extLst>
      <p:ext uri="{BB962C8B-B14F-4D97-AF65-F5344CB8AC3E}">
        <p14:creationId xmlns:p14="http://schemas.microsoft.com/office/powerpoint/2010/main" val="1180230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810000" y="2743199"/>
            <a:ext cx="198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3300772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905000" y="2819400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Narrow" panose="020B0606020202030204" pitchFamily="34" charset="0"/>
              </a:rPr>
              <a:t>The Top Number</a:t>
            </a:r>
          </a:p>
        </p:txBody>
      </p:sp>
    </p:spTree>
    <p:extLst>
      <p:ext uri="{BB962C8B-B14F-4D97-AF65-F5344CB8AC3E}">
        <p14:creationId xmlns:p14="http://schemas.microsoft.com/office/powerpoint/2010/main" val="1830926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828800" y="2286000"/>
            <a:ext cx="579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What gets the beat in each measure.</a:t>
            </a:r>
          </a:p>
        </p:txBody>
      </p:sp>
    </p:spTree>
    <p:extLst>
      <p:ext uri="{BB962C8B-B14F-4D97-AF65-F5344CB8AC3E}">
        <p14:creationId xmlns:p14="http://schemas.microsoft.com/office/powerpoint/2010/main" val="3702927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752600" y="266699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Narrow" panose="020B0606020202030204" pitchFamily="34" charset="0"/>
              </a:rPr>
              <a:t>Common Time</a:t>
            </a:r>
          </a:p>
        </p:txBody>
      </p:sp>
    </p:spTree>
    <p:extLst>
      <p:ext uri="{BB962C8B-B14F-4D97-AF65-F5344CB8AC3E}">
        <p14:creationId xmlns:p14="http://schemas.microsoft.com/office/powerpoint/2010/main" val="3368925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3124200" y="2719119"/>
            <a:ext cx="266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rial Narrow" panose="020B0606020202030204" pitchFamily="34" charset="0"/>
              </a:rPr>
              <a:t>2 or 4</a:t>
            </a:r>
          </a:p>
        </p:txBody>
      </p:sp>
    </p:spTree>
    <p:extLst>
      <p:ext uri="{BB962C8B-B14F-4D97-AF65-F5344CB8AC3E}">
        <p14:creationId xmlns:p14="http://schemas.microsoft.com/office/powerpoint/2010/main" val="3966032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944547" y="2667000"/>
            <a:ext cx="571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 Narrow" panose="020B0606020202030204" pitchFamily="34" charset="0"/>
              </a:rPr>
              <a:t>Pick Up Note or Anacrusis </a:t>
            </a:r>
          </a:p>
        </p:txBody>
      </p:sp>
    </p:spTree>
    <p:extLst>
      <p:ext uri="{BB962C8B-B14F-4D97-AF65-F5344CB8AC3E}">
        <p14:creationId xmlns:p14="http://schemas.microsoft.com/office/powerpoint/2010/main" val="1663987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Correlating slides Questions hyperlinked to Answers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2275B4-F38C-B143-A685-BC6FB46B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Question  Slide #  Hyperlinked to  answer slide</a:t>
            </a:r>
          </a:p>
          <a:p>
            <a:pPr marL="0" indent="0">
              <a:buNone/>
            </a:pPr>
            <a:r>
              <a:rPr lang="en-US" sz="2400" dirty="0"/>
              <a:t>Column 1	Column 2	Column 3	Column 4	Column 5</a:t>
            </a:r>
          </a:p>
          <a:p>
            <a:pPr marL="0" indent="0">
              <a:buNone/>
            </a:pPr>
            <a:r>
              <a:rPr lang="en-US" sz="2400" dirty="0"/>
              <a:t>6 hyper 37	11 hyper 42	16 hyper 47	21 hyper 52	26 hyper 57</a:t>
            </a:r>
          </a:p>
          <a:p>
            <a:pPr marL="0" indent="0">
              <a:buNone/>
            </a:pPr>
            <a:r>
              <a:rPr lang="en-US" sz="2400" dirty="0"/>
              <a:t>7 hyper 38	12 hyper 43	17 hyper 48	22 hyper 53	27 hyper 58</a:t>
            </a:r>
          </a:p>
          <a:p>
            <a:pPr marL="0" indent="0">
              <a:buNone/>
            </a:pPr>
            <a:r>
              <a:rPr lang="en-US" sz="2400" dirty="0"/>
              <a:t>8 hyper 39	13 hyper 44	18 hyper 49	23 hyper 54	28 hyper 59</a:t>
            </a:r>
          </a:p>
          <a:p>
            <a:pPr marL="0" indent="0">
              <a:buNone/>
            </a:pPr>
            <a:r>
              <a:rPr lang="en-US" sz="2400" dirty="0"/>
              <a:t>9 hyper 40	14 hyper 45	19 hyper 50	24 hyper 55	29 hyper 60</a:t>
            </a:r>
          </a:p>
          <a:p>
            <a:pPr marL="0" indent="0">
              <a:buNone/>
            </a:pPr>
            <a:r>
              <a:rPr lang="en-US" sz="2400" dirty="0"/>
              <a:t>10 hyper 41	15 hyper 46	20 hyper 51	25 hyper 56	31 hyper 61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500" dirty="0"/>
              <a:t>Column 6: 31 hyper 62; 32 hyper 63; 33 hyper 64; 34 hyper 65; 35 hyper 66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All answer slides hyperlink back to the game board which is slide #5.</a:t>
            </a:r>
          </a:p>
        </p:txBody>
      </p:sp>
    </p:spTree>
    <p:extLst>
      <p:ext uri="{BB962C8B-B14F-4D97-AF65-F5344CB8AC3E}">
        <p14:creationId xmlns:p14="http://schemas.microsoft.com/office/powerpoint/2010/main" val="126949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524000" y="914400"/>
            <a:ext cx="5943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These are never in the shape of a circle. Certainly, you always work during them</a:t>
            </a:r>
            <a:r>
              <a:rPr lang="en-US" sz="7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3149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990600" y="1295400"/>
            <a:ext cx="746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rial Narrow" panose="020B0606020202030204" pitchFamily="34" charset="0"/>
              </a:rPr>
              <a:t>This is the only note that can change values.</a:t>
            </a:r>
          </a:p>
        </p:txBody>
      </p:sp>
    </p:spTree>
    <p:extLst>
      <p:ext uri="{BB962C8B-B14F-4D97-AF65-F5344CB8AC3E}">
        <p14:creationId xmlns:p14="http://schemas.microsoft.com/office/powerpoint/2010/main" val="372166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FF"/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hlinkClick r:id="rId2" action="ppaction://hlinksldjump"/>
          </p:cNvPr>
          <p:cNvSpPr txBox="1"/>
          <p:nvPr/>
        </p:nvSpPr>
        <p:spPr>
          <a:xfrm>
            <a:off x="1600200" y="1371600"/>
            <a:ext cx="64114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Arial Narrow" panose="020B0606020202030204" pitchFamily="34" charset="0"/>
              </a:rPr>
              <a:t>The dotted half note equals this many beats.</a:t>
            </a:r>
          </a:p>
        </p:txBody>
      </p:sp>
    </p:spTree>
    <p:extLst>
      <p:ext uri="{BB962C8B-B14F-4D97-AF65-F5344CB8AC3E}">
        <p14:creationId xmlns:p14="http://schemas.microsoft.com/office/powerpoint/2010/main" val="112008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756</Words>
  <Application>Microsoft Macintosh PowerPoint</Application>
  <PresentationFormat>On-screen Show (4:3)</PresentationFormat>
  <Paragraphs>96</Paragraphs>
  <Slides>67</Slides>
  <Notes>1</Notes>
  <HiddenSlides>0</HiddenSlides>
  <MMClips>6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Arial Narrow</vt:lpstr>
      <vt:lpstr>Calibri</vt:lpstr>
      <vt:lpstr>Freestyle Script</vt:lpstr>
      <vt:lpstr>Pristina</vt:lpstr>
      <vt:lpstr>Rage Italic</vt:lpstr>
      <vt:lpstr>Office Theme</vt:lpstr>
      <vt:lpstr>file:///C:/Users/daniel%20digennaro/Downloads/Jeopardy%20scorekeepers%20log.xlsx!Sheet1!R31C2</vt:lpstr>
      <vt:lpstr>file:///C:/Users/daniel%20digennaro/Downloads/Jeopardy%20scorekeepers%20log.xlsx!Sheet1!R31C4</vt:lpstr>
      <vt:lpstr>file:///C:/Users/daniel%20digennaro/Downloads/Jeopardy%20scorekeepers%20log.xlsx!Sheet1!R31C6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Answer Bank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Correlating slides Questions hyperlinked to Answers</vt:lpstr>
    </vt:vector>
  </TitlesOfParts>
  <Company>SCRIC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Alex DiGennaro</cp:lastModifiedBy>
  <cp:revision>180</cp:revision>
  <dcterms:created xsi:type="dcterms:W3CDTF">2014-03-19T15:16:01Z</dcterms:created>
  <dcterms:modified xsi:type="dcterms:W3CDTF">2024-02-18T21:55:33Z</dcterms:modified>
</cp:coreProperties>
</file>